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3" ContentType="audio/mpeg"/>
  <Override PartName="/ppt/media/media10.mp3" ContentType="audio/mpeg"/>
  <Override PartName="/ppt/media/media11.mp3" ContentType="audio/mpeg"/>
  <Override PartName="/ppt/media/media12.mp3" ContentType="audio/mpeg"/>
  <Override PartName="/ppt/media/media13.mp3" ContentType="audio/mpeg"/>
  <Override PartName="/ppt/media/media14.mp3" ContentType="audio/mpeg"/>
  <Override PartName="/ppt/media/media15.mp3" ContentType="audio/mpeg"/>
  <Override PartName="/ppt/media/media16.mp3" ContentType="audio/mpeg"/>
  <Override PartName="/ppt/media/media17.mp3" ContentType="audio/mpeg"/>
  <Override PartName="/ppt/media/media18.mp3" ContentType="audio/mpeg"/>
  <Override PartName="/ppt/media/media2.mp3" ContentType="audio/mpeg"/>
  <Override PartName="/ppt/media/media3.mp3" ContentType="audio/mpeg"/>
  <Override PartName="/ppt/media/media4.mp3" ContentType="audio/mpeg"/>
  <Override PartName="/ppt/media/media5.mp3" ContentType="audio/mpeg"/>
  <Override PartName="/ppt/media/media6.mp3" ContentType="audio/mpeg"/>
  <Override PartName="/ppt/media/media7.mp3" ContentType="audio/mpeg"/>
  <Override PartName="/ppt/media/media8.mp3" ContentType="audio/mpeg"/>
  <Override PartName="/ppt/media/media9.mp3" ContentType="audio/mpeg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2" r:id="rId4"/>
    <p:sldId id="268" r:id="rId5"/>
    <p:sldId id="269" r:id="rId6"/>
    <p:sldId id="270" r:id="rId7"/>
    <p:sldId id="257" r:id="rId8"/>
    <p:sldId id="272" r:id="rId9"/>
    <p:sldId id="273" r:id="rId10"/>
    <p:sldId id="274" r:id="rId11"/>
    <p:sldId id="258" r:id="rId12"/>
    <p:sldId id="275" r:id="rId13"/>
    <p:sldId id="278" r:id="rId14"/>
    <p:sldId id="276" r:id="rId15"/>
    <p:sldId id="277" r:id="rId16"/>
    <p:sldId id="259" r:id="rId17"/>
    <p:sldId id="279" r:id="rId18"/>
    <p:sldId id="280" r:id="rId19"/>
    <p:sldId id="28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3" Type="http://schemas.openxmlformats.org/officeDocument/2006/relationships/tags" Target="../tags/tag2.xml"/><Relationship Id="rId4" Type="http://schemas.openxmlformats.org/officeDocument/2006/relationships/tags" Target="../tags/tag3.xml"/><Relationship Id="rId5" Type="http://schemas.openxmlformats.org/officeDocument/2006/relationships/tags" Target="../tags/tag4.xml"/><Relationship Id="rId6" Type="http://schemas.openxmlformats.org/officeDocument/2006/relationships/tags" Target="../tags/tag5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tags" Target="../tags/tag48.xml"/><Relationship Id="rId3" Type="http://schemas.openxmlformats.org/officeDocument/2006/relationships/tags" Target="../tags/tag49.xml"/><Relationship Id="rId4" Type="http://schemas.openxmlformats.org/officeDocument/2006/relationships/tags" Target="../tags/tag50.xml"/><Relationship Id="rId5" Type="http://schemas.openxmlformats.org/officeDocument/2006/relationships/tags" Target="../tags/tag5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tags" Target="../tags/tag52.xml"/><Relationship Id="rId3" Type="http://schemas.openxmlformats.org/officeDocument/2006/relationships/tags" Target="../tags/tag53.xml"/><Relationship Id="rId4" Type="http://schemas.openxmlformats.org/officeDocument/2006/relationships/tags" Target="../tags/tag54.xml"/><Relationship Id="rId5" Type="http://schemas.openxmlformats.org/officeDocument/2006/relationships/tags" Target="../tags/tag55.xml"/><Relationship Id="rId6" Type="http://schemas.openxmlformats.org/officeDocument/2006/relationships/tags" Target="../tags/tag5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3" Type="http://schemas.openxmlformats.org/officeDocument/2006/relationships/tags" Target="../tags/tag7.xml"/><Relationship Id="rId4" Type="http://schemas.openxmlformats.org/officeDocument/2006/relationships/tags" Target="../tags/tag8.xml"/><Relationship Id="rId5" Type="http://schemas.openxmlformats.org/officeDocument/2006/relationships/tags" Target="../tags/tag9.xml"/><Relationship Id="rId6" Type="http://schemas.openxmlformats.org/officeDocument/2006/relationships/tags" Target="../tags/tag10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3" Type="http://schemas.openxmlformats.org/officeDocument/2006/relationships/tags" Target="../tags/tag12.xml"/><Relationship Id="rId4" Type="http://schemas.openxmlformats.org/officeDocument/2006/relationships/tags" Target="../tags/tag13.xml"/><Relationship Id="rId5" Type="http://schemas.openxmlformats.org/officeDocument/2006/relationships/tags" Target="../tags/tag14.xml"/><Relationship Id="rId6" Type="http://schemas.openxmlformats.org/officeDocument/2006/relationships/tags" Target="../tags/tag1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3" Type="http://schemas.openxmlformats.org/officeDocument/2006/relationships/tags" Target="../tags/tag17.xml"/><Relationship Id="rId4" Type="http://schemas.openxmlformats.org/officeDocument/2006/relationships/tags" Target="../tags/tag18.xml"/><Relationship Id="rId5" Type="http://schemas.openxmlformats.org/officeDocument/2006/relationships/tags" Target="../tags/tag19.xml"/><Relationship Id="rId6" Type="http://schemas.openxmlformats.org/officeDocument/2006/relationships/tags" Target="../tags/tag20.xml"/><Relationship Id="rId7" Type="http://schemas.openxmlformats.org/officeDocument/2006/relationships/tags" Target="../tags/tag2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tags" Target="../tags/tag26.xml"/><Relationship Id="rId7" Type="http://schemas.openxmlformats.org/officeDocument/2006/relationships/tags" Target="../tags/tag27.xml"/><Relationship Id="rId8" Type="http://schemas.openxmlformats.org/officeDocument/2006/relationships/tags" Target="../tags/tag28.xml"/><Relationship Id="rId9" Type="http://schemas.openxmlformats.org/officeDocument/2006/relationships/tags" Target="../tags/tag29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3" Type="http://schemas.openxmlformats.org/officeDocument/2006/relationships/tags" Target="../tags/tag31.xml"/><Relationship Id="rId4" Type="http://schemas.openxmlformats.org/officeDocument/2006/relationships/tags" Target="../tags/tag32.xml"/><Relationship Id="rId5" Type="http://schemas.openxmlformats.org/officeDocument/2006/relationships/tags" Target="../tags/tag33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3" Type="http://schemas.openxmlformats.org/officeDocument/2006/relationships/tags" Target="../tags/tag35.xml"/><Relationship Id="rId4" Type="http://schemas.openxmlformats.org/officeDocument/2006/relationships/tags" Target="../tags/tag36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3" Type="http://schemas.openxmlformats.org/officeDocument/2006/relationships/tags" Target="../tags/tag38.xml"/><Relationship Id="rId4" Type="http://schemas.openxmlformats.org/officeDocument/2006/relationships/tags" Target="../tags/tag39.xml"/><Relationship Id="rId5" Type="http://schemas.openxmlformats.org/officeDocument/2006/relationships/tags" Target="../tags/tag40.xml"/><Relationship Id="rId6" Type="http://schemas.openxmlformats.org/officeDocument/2006/relationships/tags" Target="../tags/tag41.xml"/><Relationship Id="rId7" Type="http://schemas.openxmlformats.org/officeDocument/2006/relationships/tags" Target="../tags/tag4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3" Type="http://schemas.openxmlformats.org/officeDocument/2006/relationships/tags" Target="../tags/tag44.xml"/><Relationship Id="rId4" Type="http://schemas.openxmlformats.org/officeDocument/2006/relationships/tags" Target="../tags/tag45.xml"/><Relationship Id="rId5" Type="http://schemas.openxmlformats.org/officeDocument/2006/relationships/tags" Target="../tags/tag46.xml"/><Relationship Id="rId6" Type="http://schemas.openxmlformats.org/officeDocument/2006/relationships/tags" Target="../tags/tag4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ags" Target="../tags/tag57.xml"/><Relationship Id="rId13" Type="http://schemas.openxmlformats.org/officeDocument/2006/relationships/tags" Target="../tags/tag58.xml"/><Relationship Id="rId14" Type="http://schemas.openxmlformats.org/officeDocument/2006/relationships/tags" Target="../tags/tag59.xml"/><Relationship Id="rId15" Type="http://schemas.openxmlformats.org/officeDocument/2006/relationships/tags" Target="../tags/tag60.xml"/><Relationship Id="rId16" Type="http://schemas.openxmlformats.org/officeDocument/2006/relationships/tags" Target="../tags/tag61.xml"/><Relationship Id="rId17" Type="http://schemas.openxmlformats.org/officeDocument/2006/relationships/tags" Target="../tags/tag62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tags" Target="../tags/tag63.xml"/><Relationship Id="rId2" Type="http://schemas.openxmlformats.org/officeDocument/2006/relationships/tags" Target="../tags/tag64.xml"/><Relationship Id="rId3" Type="http://schemas.openxmlformats.org/officeDocument/2006/relationships/tags" Target="../tags/tag65.xml"/><Relationship Id="rId4" Type="http://schemas.openxmlformats.org/officeDocument/2006/relationships/slideLayout" Target="../slideLayouts/slideLayout1.xml"/><Relationship Id="rId5" Type="http://schemas.microsoft.com/office/2007/relationships/media" Target="../media/media1.mp3"/><Relationship Id="rId6" Type="http://schemas.openxmlformats.org/officeDocument/2006/relationships/video" Target="../media/media1.mp3"/><Relationship Id="rId7" Type="http://schemas.openxmlformats.org/officeDocument/2006/relationships/image" Target="../media/image17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tags" Target="../tags/tag76.xml"/><Relationship Id="rId2" Type="http://schemas.openxmlformats.org/officeDocument/2006/relationships/tags" Target="../tags/tag77.xml"/><Relationship Id="rId3" Type="http://schemas.openxmlformats.org/officeDocument/2006/relationships/tags" Target="../tags/tag78.xml"/><Relationship Id="rId4" Type="http://schemas.openxmlformats.org/officeDocument/2006/relationships/slideLayout" Target="../slideLayouts/slideLayout1.xml"/><Relationship Id="rId5" Type="http://schemas.microsoft.com/office/2007/relationships/media" Target="../media/media10.mp3"/><Relationship Id="rId6" Type="http://schemas.openxmlformats.org/officeDocument/2006/relationships/video" Target="../media/media10.mp3"/><Relationship Id="rId7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tags" Target="../tags/tag79.xml"/><Relationship Id="rId2" Type="http://schemas.openxmlformats.org/officeDocument/2006/relationships/slideLayout" Target="../slideLayouts/slideLayout2.xml"/><Relationship Id="rId3" Type="http://schemas.microsoft.com/office/2007/relationships/media" Target="../media/media11.mp3"/><Relationship Id="rId4" Type="http://schemas.openxmlformats.org/officeDocument/2006/relationships/video" Target="../media/media11.mp3"/><Relationship Id="rId5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tags" Target="../tags/tag80.xml"/><Relationship Id="rId3" Type="http://schemas.openxmlformats.org/officeDocument/2006/relationships/slideLayout" Target="../slideLayouts/slideLayout2.xml"/><Relationship Id="rId4" Type="http://schemas.microsoft.com/office/2007/relationships/media" Target="../media/media12.mp3"/><Relationship Id="rId5" Type="http://schemas.openxmlformats.org/officeDocument/2006/relationships/video" Target="../media/media12.mp3"/><Relationship Id="rId6" Type="http://schemas.openxmlformats.org/officeDocument/2006/relationships/image" Target="../media/image1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tags" Target="../tags/tag81.xml"/><Relationship Id="rId6" Type="http://schemas.openxmlformats.org/officeDocument/2006/relationships/slideLayout" Target="../slideLayouts/slideLayout2.xml"/><Relationship Id="rId7" Type="http://schemas.microsoft.com/office/2007/relationships/media" Target="../media/media13.mp3"/><Relationship Id="rId8" Type="http://schemas.openxmlformats.org/officeDocument/2006/relationships/video" Target="../media/media13.mp3"/><Relationship Id="rId9" Type="http://schemas.openxmlformats.org/officeDocument/2006/relationships/image" Target="../media/image1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tags" Target="../tags/tag82.xml"/><Relationship Id="rId6" Type="http://schemas.openxmlformats.org/officeDocument/2006/relationships/slideLayout" Target="../slideLayouts/slideLayout2.xml"/><Relationship Id="rId7" Type="http://schemas.microsoft.com/office/2007/relationships/media" Target="../media/media14.mp3"/><Relationship Id="rId8" Type="http://schemas.openxmlformats.org/officeDocument/2006/relationships/video" Target="../media/media14.mp3"/><Relationship Id="rId9" Type="http://schemas.openxmlformats.org/officeDocument/2006/relationships/image" Target="../media/image1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tags" Target="../tags/tag83.xml"/><Relationship Id="rId2" Type="http://schemas.openxmlformats.org/officeDocument/2006/relationships/tags" Target="../tags/tag84.xml"/><Relationship Id="rId3" Type="http://schemas.openxmlformats.org/officeDocument/2006/relationships/tags" Target="../tags/tag85.xml"/><Relationship Id="rId4" Type="http://schemas.openxmlformats.org/officeDocument/2006/relationships/slideLayout" Target="../slideLayouts/slideLayout1.xml"/><Relationship Id="rId5" Type="http://schemas.microsoft.com/office/2007/relationships/media" Target="../media/media15.mp3"/><Relationship Id="rId6" Type="http://schemas.openxmlformats.org/officeDocument/2006/relationships/video" Target="../media/media15.mp3"/><Relationship Id="rId7" Type="http://schemas.openxmlformats.org/officeDocument/2006/relationships/image" Target="../media/image1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tags" Target="../tags/tag86.xml"/><Relationship Id="rId2" Type="http://schemas.openxmlformats.org/officeDocument/2006/relationships/slideLayout" Target="../slideLayouts/slideLayout2.xml"/><Relationship Id="rId3" Type="http://schemas.microsoft.com/office/2007/relationships/media" Target="../media/media16.mp3"/><Relationship Id="rId4" Type="http://schemas.openxmlformats.org/officeDocument/2006/relationships/video" Target="../media/media16.mp3"/><Relationship Id="rId5" Type="http://schemas.openxmlformats.org/officeDocument/2006/relationships/image" Target="../media/image1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tags" Target="../tags/tag87.xml"/><Relationship Id="rId3" Type="http://schemas.openxmlformats.org/officeDocument/2006/relationships/slideLayout" Target="../slideLayouts/slideLayout2.xml"/><Relationship Id="rId4" Type="http://schemas.microsoft.com/office/2007/relationships/media" Target="../media/media17.mp3"/><Relationship Id="rId5" Type="http://schemas.openxmlformats.org/officeDocument/2006/relationships/video" Target="../media/media17.mp3"/><Relationship Id="rId6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tags" Target="../tags/tag88.xml"/><Relationship Id="rId2" Type="http://schemas.openxmlformats.org/officeDocument/2006/relationships/slideLayout" Target="../slideLayouts/slideLayout2.xml"/><Relationship Id="rId3" Type="http://schemas.microsoft.com/office/2007/relationships/media" Target="../media/media18.mp3"/><Relationship Id="rId4" Type="http://schemas.openxmlformats.org/officeDocument/2006/relationships/video" Target="../media/media18.mp3"/><Relationship Id="rId5" Type="http://schemas.openxmlformats.org/officeDocument/2006/relationships/image" Target="../media/image1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tags" Target="../tags/tag66.xml"/><Relationship Id="rId2" Type="http://schemas.openxmlformats.org/officeDocument/2006/relationships/slideLayout" Target="../slideLayouts/slideLayout2.xml"/><Relationship Id="rId3" Type="http://schemas.microsoft.com/office/2007/relationships/media" Target="../media/media2.mp3"/><Relationship Id="rId4" Type="http://schemas.openxmlformats.org/officeDocument/2006/relationships/video" Target="../media/media2.mp3"/><Relationship Id="rId5" Type="http://schemas.openxmlformats.org/officeDocument/2006/relationships/image" Target="../media/image1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tags" Target="../tags/tag67.xml"/><Relationship Id="rId4" Type="http://schemas.openxmlformats.org/officeDocument/2006/relationships/slideLayout" Target="../slideLayouts/slideLayout2.xml"/><Relationship Id="rId5" Type="http://schemas.microsoft.com/office/2007/relationships/media" Target="../media/media3.mp3"/><Relationship Id="rId6" Type="http://schemas.openxmlformats.org/officeDocument/2006/relationships/video" Target="../media/media3.mp3"/><Relationship Id="rId7" Type="http://schemas.openxmlformats.org/officeDocument/2006/relationships/image" Target="../media/image1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tags" Target="../tags/tag68.xml"/><Relationship Id="rId3" Type="http://schemas.openxmlformats.org/officeDocument/2006/relationships/slideLayout" Target="../slideLayouts/slideLayout2.xml"/><Relationship Id="rId4" Type="http://schemas.microsoft.com/office/2007/relationships/media" Target="../media/media4.mp3"/><Relationship Id="rId5" Type="http://schemas.openxmlformats.org/officeDocument/2006/relationships/video" Target="../media/media4.mp3"/><Relationship Id="rId6" Type="http://schemas.openxmlformats.org/officeDocument/2006/relationships/image" Target="../media/image1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tags" Target="../tags/tag69.xml"/><Relationship Id="rId3" Type="http://schemas.openxmlformats.org/officeDocument/2006/relationships/slideLayout" Target="../slideLayouts/slideLayout2.xml"/><Relationship Id="rId4" Type="http://schemas.microsoft.com/office/2007/relationships/media" Target="../media/media5.mp3"/><Relationship Id="rId5" Type="http://schemas.openxmlformats.org/officeDocument/2006/relationships/video" Target="../media/media5.mp3"/><Relationship Id="rId6" Type="http://schemas.openxmlformats.org/officeDocument/2006/relationships/image" Target="../media/image1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tags" Target="../tags/tag70.xml"/><Relationship Id="rId2" Type="http://schemas.openxmlformats.org/officeDocument/2006/relationships/tags" Target="../tags/tag71.xml"/><Relationship Id="rId3" Type="http://schemas.openxmlformats.org/officeDocument/2006/relationships/tags" Target="../tags/tag72.xml"/><Relationship Id="rId4" Type="http://schemas.openxmlformats.org/officeDocument/2006/relationships/slideLayout" Target="../slideLayouts/slideLayout1.xml"/><Relationship Id="rId5" Type="http://schemas.microsoft.com/office/2007/relationships/media" Target="../media/media6.mp3"/><Relationship Id="rId6" Type="http://schemas.openxmlformats.org/officeDocument/2006/relationships/video" Target="../media/media6.mp3"/><Relationship Id="rId7" Type="http://schemas.openxmlformats.org/officeDocument/2006/relationships/image" Target="../media/image1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tags" Target="../tags/tag73.xml"/><Relationship Id="rId2" Type="http://schemas.openxmlformats.org/officeDocument/2006/relationships/slideLayout" Target="../slideLayouts/slideLayout2.xml"/><Relationship Id="rId3" Type="http://schemas.microsoft.com/office/2007/relationships/media" Target="../media/media7.mp3"/><Relationship Id="rId4" Type="http://schemas.openxmlformats.org/officeDocument/2006/relationships/video" Target="../media/media7.mp3"/><Relationship Id="rId5" Type="http://schemas.openxmlformats.org/officeDocument/2006/relationships/image" Target="../media/image1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tags" Target="../tags/tag74.xml"/><Relationship Id="rId3" Type="http://schemas.openxmlformats.org/officeDocument/2006/relationships/slideLayout" Target="../slideLayouts/slideLayout2.xml"/><Relationship Id="rId4" Type="http://schemas.microsoft.com/office/2007/relationships/media" Target="../media/media8.mp3"/><Relationship Id="rId5" Type="http://schemas.openxmlformats.org/officeDocument/2006/relationships/video" Target="../media/media8.mp3"/><Relationship Id="rId6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tags" Target="../tags/tag75.xml"/><Relationship Id="rId3" Type="http://schemas.openxmlformats.org/officeDocument/2006/relationships/slideLayout" Target="../slideLayouts/slideLayout2.xml"/><Relationship Id="rId4" Type="http://schemas.microsoft.com/office/2007/relationships/media" Target="../media/media9.mp3"/><Relationship Id="rId5" Type="http://schemas.openxmlformats.org/officeDocument/2006/relationships/video" Target="../media/media9.mp3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en-US" altLang="zh-CN" sz="3110"/>
              <a:t>VerFormer: Vertebrae-Aware Transformer for Automatic Spine</a:t>
            </a:r>
            <a:br>
              <a:rPr lang="en-US" altLang="zh-CN" sz="3110"/>
            </a:br>
            <a:r>
              <a:rPr lang="en-US" altLang="zh-CN" sz="3110"/>
              <a:t>Segmentation from CT Images</a:t>
            </a:r>
            <a:br>
              <a:rPr lang="en-US" altLang="zh-CN" sz="3110"/>
            </a:br>
            <a:endParaRPr lang="en-US" altLang="zh-CN" sz="311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484835"/>
            <a:ext cx="9799200" cy="1472400"/>
          </a:xfrm>
        </p:spPr>
        <p:txBody>
          <a:bodyPr/>
          <a:p>
            <a:r>
              <a:rPr lang="zh-CN" altLang="en-US"/>
              <a:t>从</a:t>
            </a:r>
            <a:r>
              <a:rPr lang="en-US" altLang="zh-CN"/>
              <a:t>CT</a:t>
            </a:r>
            <a:r>
              <a:rPr lang="zh-CN" altLang="en-US"/>
              <a:t>图像中自动脊柱分割的椎骨感知变压器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903220" y="4410075"/>
            <a:ext cx="6266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 Li, Y Hong, Y Xu, M Hu  Diagnostics, 2024•mdpi.com</a:t>
            </a:r>
            <a:endParaRPr lang="en-US" altLang="zh-CN"/>
          </a:p>
        </p:txBody>
      </p:sp>
      <p:pic>
        <p:nvPicPr>
          <p:cNvPr id="5" name="slide_1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6340" y="684530"/>
            <a:ext cx="9799320" cy="1830070"/>
          </a:xfrm>
        </p:spPr>
        <p:txBody>
          <a:bodyPr>
            <a:normAutofit/>
          </a:bodyPr>
          <a:p>
            <a:r>
              <a:rPr lang="en-US" altLang="zh-CN" sz="3110"/>
              <a:t>A Novel Deep Learning Pipeline for Vertebra</a:t>
            </a:r>
            <a:br>
              <a:rPr lang="en-US" altLang="zh-CN" sz="3110"/>
            </a:br>
            <a:r>
              <a:rPr lang="en-US" altLang="zh-CN" sz="3110"/>
              <a:t>Labeling and Segmentation of Spinal</a:t>
            </a:r>
            <a:br>
              <a:rPr lang="en-US" altLang="zh-CN" sz="3110"/>
            </a:br>
            <a:r>
              <a:rPr lang="en-US" altLang="zh-CN" sz="3110"/>
              <a:t>Computed Tomography Images</a:t>
            </a:r>
            <a:endParaRPr lang="en-US" altLang="zh-CN" sz="311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09900" y="3145745"/>
            <a:ext cx="9799200" cy="1472400"/>
          </a:xfrm>
        </p:spPr>
        <p:txBody>
          <a:bodyPr/>
          <a:p>
            <a:r>
              <a:rPr lang="zh-CN" altLang="en-US"/>
              <a:t>用于脊椎标记和脊柱计算机断层扫描图像分割的新型深度学习管道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95805" y="4180205"/>
            <a:ext cx="8484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ID Kawathekar, AS Areeckal, </a:t>
            </a:r>
            <a:r>
              <a:rPr lang="en-US" altLang="en-US"/>
              <a:t>Ⅴ</a:t>
            </a:r>
            <a:r>
              <a:rPr lang="en-US" altLang="zh-CN"/>
              <a:t> Aparna - IEEE Access, 2024 - ieeexplore.ieee.org</a:t>
            </a:r>
            <a:endParaRPr lang="en-US" altLang="zh-CN"/>
          </a:p>
        </p:txBody>
      </p:sp>
      <p:pic>
        <p:nvPicPr>
          <p:cNvPr id="5" name="slide_10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脊柱区域检测：提出了一个名为</a:t>
            </a:r>
            <a:r>
              <a:rPr lang="en-US" altLang="zh-CN"/>
              <a:t>Unbalanced-UNet</a:t>
            </a:r>
            <a:r>
              <a:rPr lang="zh-CN" altLang="en-US"/>
              <a:t>的新型网络架构，用于提取脊柱的区域提议。该网络通过调整编码器和解码器的不平衡结构，专注于特征图的创建，从而更准确地提取脊柱区域</a:t>
            </a:r>
            <a:endParaRPr lang="zh-CN" altLang="en-US"/>
          </a:p>
          <a:p>
            <a:r>
              <a:rPr lang="zh-CN" altLang="en-US"/>
              <a:t>椎骨标记和质心提取：使用改进的</a:t>
            </a:r>
            <a:r>
              <a:rPr lang="en-US" altLang="zh-CN"/>
              <a:t>SpatialConfiguration-Net</a:t>
            </a:r>
            <a:r>
              <a:rPr lang="zh-CN" altLang="en-US"/>
              <a:t>（</a:t>
            </a:r>
            <a:r>
              <a:rPr lang="en-US" altLang="zh-CN"/>
              <a:t>3D SCN</a:t>
            </a:r>
            <a:r>
              <a:rPr lang="zh-CN" altLang="en-US"/>
              <a:t>）进行椎骨标记和质心提取。</a:t>
            </a:r>
            <a:r>
              <a:rPr lang="en-US" altLang="zh-CN"/>
              <a:t>3D SCN</a:t>
            </a:r>
            <a:r>
              <a:rPr lang="zh-CN" altLang="en-US"/>
              <a:t>结合了局部预测和空间预测，以提高椎骨位置的准确性。</a:t>
            </a:r>
            <a:endParaRPr lang="zh-CN" altLang="en-US"/>
          </a:p>
          <a:p>
            <a:r>
              <a:rPr lang="zh-CN" altLang="en-US"/>
              <a:t>椎骨分割：采用</a:t>
            </a:r>
            <a:r>
              <a:rPr lang="en-US" altLang="zh-CN"/>
              <a:t>3D U-Net</a:t>
            </a:r>
            <a:r>
              <a:rPr lang="zh-CN" altLang="en-US"/>
              <a:t>模型对每个椎骨进行分割。该模型通过将局部化的质心区域和其热图作为输入，提高了分割的准确性。</a:t>
            </a:r>
            <a:endParaRPr lang="zh-CN" altLang="en-US"/>
          </a:p>
        </p:txBody>
      </p:sp>
      <p:pic>
        <p:nvPicPr>
          <p:cNvPr id="4" name="slide_11.mp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3880" y="1668145"/>
            <a:ext cx="8324215" cy="4759325"/>
          </a:xfrm>
          <a:prstGeom prst="rect">
            <a:avLst/>
          </a:prstGeom>
        </p:spPr>
      </p:pic>
      <p:pic>
        <p:nvPicPr>
          <p:cNvPr id="5" name="slide_12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result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3370" y="1490345"/>
            <a:ext cx="4155440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445" y="386080"/>
            <a:ext cx="3314065" cy="58108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585" y="300990"/>
            <a:ext cx="3553460" cy="6099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215" y="6311265"/>
            <a:ext cx="3552825" cy="219075"/>
          </a:xfrm>
          <a:prstGeom prst="rect">
            <a:avLst/>
          </a:prstGeom>
        </p:spPr>
      </p:pic>
      <p:pic>
        <p:nvPicPr>
          <p:cNvPr id="8" name="slide_13.mp3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result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4980" y="1387475"/>
            <a:ext cx="4869180" cy="41230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160" y="1446530"/>
            <a:ext cx="5403215" cy="4123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" y="6084570"/>
            <a:ext cx="5600700" cy="361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15955" t="-2667"/>
          <a:stretch>
            <a:fillRect/>
          </a:stretch>
        </p:blipFill>
        <p:spPr>
          <a:xfrm>
            <a:off x="6999605" y="6172835"/>
            <a:ext cx="712470" cy="273685"/>
          </a:xfrm>
          <a:prstGeom prst="rect">
            <a:avLst/>
          </a:prstGeom>
        </p:spPr>
      </p:pic>
      <p:pic>
        <p:nvPicPr>
          <p:cNvPr id="8" name="slide_14.mp3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en-US" altLang="zh-CN" sz="3110"/>
              <a:t>An Automated Vertebrae Localization, Segmentation, </a:t>
            </a:r>
            <a:br>
              <a:rPr lang="en-US" altLang="zh-CN" sz="3110"/>
            </a:br>
            <a:r>
              <a:rPr lang="en-US" altLang="zh-CN" sz="3110"/>
              <a:t>and</a:t>
            </a:r>
            <a:r>
              <a:rPr lang="" altLang="en-US" sz="3110"/>
              <a:t> </a:t>
            </a:r>
            <a:r>
              <a:rPr lang="en-US" altLang="zh-CN" sz="3110"/>
              <a:t>Osteoporotic Compression Fracture Detection Pipeline </a:t>
            </a:r>
            <a:br>
              <a:rPr lang="en-US" altLang="zh-CN" sz="3110"/>
            </a:br>
            <a:r>
              <a:rPr lang="en-US" altLang="zh-CN" sz="3110"/>
              <a:t>for</a:t>
            </a:r>
            <a:r>
              <a:rPr lang="" altLang="en-US" sz="3110"/>
              <a:t> </a:t>
            </a:r>
            <a:r>
              <a:rPr lang="en-US" altLang="zh-CN" sz="3110"/>
              <a:t>Computed Tomographic Imaging</a:t>
            </a:r>
            <a:endParaRPr lang="en-US" altLang="zh-CN" sz="311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用于计算机断层扫描成像的自动椎骨定位、分割和骨质疏松压缩性骨折检测流程</a:t>
            </a:r>
            <a:endParaRPr lang="zh-CN" altLang="en-US"/>
          </a:p>
        </p:txBody>
      </p:sp>
      <p:pic>
        <p:nvPicPr>
          <p:cNvPr id="4" name="slide_15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脊柱定位：使用</a:t>
            </a:r>
            <a:r>
              <a:rPr lang="en-US" altLang="zh-CN"/>
              <a:t>3D U-Net</a:t>
            </a:r>
            <a:r>
              <a:rPr lang="zh-CN" altLang="en-US"/>
              <a:t>神经网络，通过预测脊柱中心线的高斯热图来定位脊柱。该网络通过最小化均方误差损失函数进行训练，使用</a:t>
            </a:r>
            <a:r>
              <a:rPr lang="en-US" altLang="zh-CN"/>
              <a:t>Adam</a:t>
            </a:r>
            <a:r>
              <a:rPr lang="zh-CN" altLang="en-US"/>
              <a:t>优化器，学习率为</a:t>
            </a:r>
            <a:r>
              <a:rPr lang="en-US" altLang="zh-CN"/>
              <a:t>1e-3</a:t>
            </a:r>
            <a:r>
              <a:rPr lang="zh-CN" altLang="en-US"/>
              <a:t>，训练</a:t>
            </a:r>
            <a:r>
              <a:rPr lang="en-US" altLang="zh-CN"/>
              <a:t>100</a:t>
            </a:r>
            <a:r>
              <a:rPr lang="zh-CN" altLang="en-US"/>
              <a:t>个周期。</a:t>
            </a:r>
            <a:endParaRPr lang="zh-CN" altLang="en-US"/>
          </a:p>
          <a:p>
            <a:r>
              <a:rPr lang="zh-CN" altLang="en-US"/>
              <a:t>椎骨定位：通过回归每个椎体级别的热图来定位椎骨。使用</a:t>
            </a:r>
            <a:r>
              <a:rPr lang="en-US" altLang="zh-CN"/>
              <a:t>ButterflyNet</a:t>
            </a:r>
            <a:r>
              <a:rPr lang="zh-CN" altLang="en-US"/>
              <a:t>网络，该网络包含两个分支，分别处理每个扫描的矢状面和冠状面最大强度投影（</a:t>
            </a:r>
            <a:r>
              <a:rPr lang="en-US" altLang="zh-CN"/>
              <a:t>MIP</a:t>
            </a:r>
            <a:r>
              <a:rPr lang="zh-CN" altLang="en-US"/>
              <a:t>）。网络通过优化均方误差和分类交叉熵损失函数的总和进行训练。</a:t>
            </a:r>
            <a:endParaRPr lang="zh-CN" altLang="en-US"/>
          </a:p>
          <a:p>
            <a:r>
              <a:rPr lang="zh-CN" altLang="en-US"/>
              <a:t>椎骨分割：使用</a:t>
            </a:r>
            <a:r>
              <a:rPr lang="en-US" altLang="zh-CN"/>
              <a:t>3D U-Net</a:t>
            </a:r>
            <a:r>
              <a:rPr lang="zh-CN" altLang="en-US"/>
              <a:t>对每个椎骨进行高分辨率分割。网络通过优化交叉熵和</a:t>
            </a:r>
            <a:r>
              <a:rPr lang="en-US" altLang="zh-CN"/>
              <a:t>Dice</a:t>
            </a:r>
            <a:r>
              <a:rPr lang="zh-CN" altLang="en-US"/>
              <a:t>损失函数的组合进行训练</a:t>
            </a:r>
            <a:endParaRPr lang="zh-CN" altLang="en-US"/>
          </a:p>
        </p:txBody>
      </p:sp>
      <p:pic>
        <p:nvPicPr>
          <p:cNvPr id="4" name="slide_16.mp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result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3037840"/>
            <a:ext cx="10968990" cy="1663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1690" y="1447165"/>
            <a:ext cx="48952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在测试集上，椎骨定位的准确率为</a:t>
            </a:r>
            <a:r>
              <a:rPr lang="en-US" altLang="zh-CN"/>
              <a:t>82%</a:t>
            </a:r>
            <a:r>
              <a:rPr lang="zh-CN" altLang="en-US"/>
              <a:t>，分割的</a:t>
            </a:r>
            <a:r>
              <a:rPr lang="en-US" altLang="zh-CN"/>
              <a:t>Dice</a:t>
            </a:r>
            <a:r>
              <a:rPr lang="zh-CN" altLang="en-US"/>
              <a:t>分数为</a:t>
            </a:r>
            <a:r>
              <a:rPr lang="en-US" altLang="zh-CN"/>
              <a:t>80%</a:t>
            </a:r>
            <a:r>
              <a:rPr lang="zh-CN" altLang="en-US"/>
              <a:t>。对于没有</a:t>
            </a:r>
            <a:r>
              <a:rPr lang="en-US" altLang="zh-CN"/>
              <a:t>VCF</a:t>
            </a:r>
            <a:r>
              <a:rPr lang="zh-CN" altLang="en-US"/>
              <a:t>的椎骨，准确率和</a:t>
            </a:r>
            <a:r>
              <a:rPr lang="en-US" altLang="zh-CN"/>
              <a:t>Dice</a:t>
            </a:r>
            <a:r>
              <a:rPr lang="zh-CN" altLang="en-US"/>
              <a:t>分数分别为</a:t>
            </a:r>
            <a:r>
              <a:rPr lang="en-US" altLang="zh-CN"/>
              <a:t>90%</a:t>
            </a:r>
            <a:r>
              <a:rPr lang="zh-CN" altLang="en-US"/>
              <a:t>和</a:t>
            </a:r>
            <a:r>
              <a:rPr lang="en-US" altLang="zh-CN"/>
              <a:t>90%</a:t>
            </a:r>
            <a:r>
              <a:rPr lang="zh-CN" altLang="en-US"/>
              <a:t>；对于有</a:t>
            </a:r>
            <a:r>
              <a:rPr lang="en-US" altLang="zh-CN"/>
              <a:t>VCF</a:t>
            </a:r>
            <a:r>
              <a:rPr lang="zh-CN" altLang="en-US"/>
              <a:t>的椎骨，准确率和</a:t>
            </a:r>
            <a:r>
              <a:rPr lang="en-US" altLang="zh-CN"/>
              <a:t>Dice</a:t>
            </a:r>
            <a:r>
              <a:rPr lang="zh-CN" altLang="en-US"/>
              <a:t>分数分别为</a:t>
            </a:r>
            <a:r>
              <a:rPr lang="en-US" altLang="zh-CN"/>
              <a:t>80%</a:t>
            </a:r>
            <a:r>
              <a:rPr lang="zh-CN" altLang="en-US"/>
              <a:t>和</a:t>
            </a:r>
            <a:r>
              <a:rPr lang="en-US" altLang="zh-CN"/>
              <a:t>76%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slide_17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conclusion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400" y="1490400"/>
            <a:ext cx="10969200" cy="4759200"/>
          </a:xfrm>
        </p:spPr>
        <p:txBody>
          <a:bodyPr>
            <a:normAutofit fontScale="70000"/>
          </a:bodyPr>
          <a:p>
            <a:r>
              <a:rPr lang="zh-CN" altLang="en-US"/>
              <a:t>卷积神经网络（</a:t>
            </a:r>
            <a:r>
              <a:rPr lang="en-US" altLang="zh-CN"/>
              <a:t>CNN</a:t>
            </a:r>
            <a:r>
              <a:rPr lang="zh-CN" altLang="en-US"/>
              <a:t>）：</a:t>
            </a:r>
            <a:endParaRPr lang="zh-CN" altLang="en-US"/>
          </a:p>
          <a:p>
            <a:r>
              <a:rPr lang="en-US" altLang="zh-CN"/>
              <a:t>U-Net</a:t>
            </a:r>
            <a:r>
              <a:rPr lang="zh-CN" altLang="en-US"/>
              <a:t>：一种经典的全卷积网络（</a:t>
            </a:r>
            <a:r>
              <a:rPr lang="en-US" altLang="zh-CN"/>
              <a:t>FCN</a:t>
            </a:r>
            <a:r>
              <a:rPr lang="zh-CN" altLang="en-US"/>
              <a:t>），广泛用于医学图像分割任务。通过编码器</a:t>
            </a:r>
            <a:r>
              <a:rPr lang="en-US" altLang="zh-CN"/>
              <a:t>-</a:t>
            </a:r>
            <a:r>
              <a:rPr lang="zh-CN" altLang="en-US"/>
              <a:t>解码器结构，</a:t>
            </a:r>
            <a:r>
              <a:rPr lang="en-US" altLang="zh-CN"/>
              <a:t>U-Net</a:t>
            </a:r>
            <a:r>
              <a:rPr lang="zh-CN" altLang="en-US"/>
              <a:t>能够有效地捕捉图像中的上下文信息，实现高精度的椎骨分割。</a:t>
            </a:r>
            <a:endParaRPr lang="zh-CN" altLang="en-US"/>
          </a:p>
          <a:p>
            <a:r>
              <a:rPr lang="en-US" altLang="zh-CN"/>
              <a:t>3D U-Net</a:t>
            </a:r>
            <a:r>
              <a:rPr lang="zh-CN" altLang="en-US"/>
              <a:t>：扩展了</a:t>
            </a:r>
            <a:r>
              <a:rPr lang="en-US" altLang="zh-CN"/>
              <a:t>U-Net</a:t>
            </a:r>
            <a:r>
              <a:rPr lang="zh-CN" altLang="en-US"/>
              <a:t>到三维数据，适用于处理</a:t>
            </a:r>
            <a:r>
              <a:rPr lang="en-US" altLang="zh-CN"/>
              <a:t>CT</a:t>
            </a:r>
            <a:r>
              <a:rPr lang="zh-CN" altLang="en-US"/>
              <a:t>扫描等体积图像。它通过</a:t>
            </a:r>
            <a:r>
              <a:rPr lang="en-US" altLang="zh-CN"/>
              <a:t>3D</a:t>
            </a:r>
            <a:r>
              <a:rPr lang="zh-CN" altLang="en-US"/>
              <a:t>卷积操作捕捉体积数据中的空间信息。</a:t>
            </a:r>
            <a:endParaRPr lang="zh-CN" altLang="en-US"/>
          </a:p>
          <a:p>
            <a:r>
              <a:rPr lang="zh-CN" altLang="en-US"/>
              <a:t>多尺度</a:t>
            </a:r>
            <a:r>
              <a:rPr lang="en-US" altLang="zh-CN"/>
              <a:t>U-Net</a:t>
            </a:r>
            <a:r>
              <a:rPr lang="zh-CN" altLang="en-US"/>
              <a:t>：结合不同尺度的特征图，提高分割的鲁棒性和准确性。</a:t>
            </a:r>
            <a:endParaRPr lang="zh-CN" altLang="en-US"/>
          </a:p>
          <a:p>
            <a:r>
              <a:rPr lang="en-US" altLang="zh-CN"/>
              <a:t>Transformer</a:t>
            </a:r>
            <a:r>
              <a:rPr lang="zh-CN" altLang="en-US"/>
              <a:t>架构：</a:t>
            </a:r>
            <a:endParaRPr lang="zh-CN" altLang="en-US"/>
          </a:p>
          <a:p>
            <a:r>
              <a:rPr lang="en-US" altLang="zh-CN"/>
              <a:t>Vision Transformer</a:t>
            </a:r>
            <a:r>
              <a:rPr lang="zh-CN" altLang="en-US"/>
              <a:t>（</a:t>
            </a:r>
            <a:r>
              <a:rPr lang="en-US" altLang="zh-CN"/>
              <a:t>ViT</a:t>
            </a:r>
            <a:r>
              <a:rPr lang="zh-CN" altLang="en-US"/>
              <a:t>）：利用自注意力机制捕捉全局上下文信息，适用于处理复杂的脊柱结构。例如，</a:t>
            </a:r>
            <a:r>
              <a:rPr lang="en-US" altLang="zh-CN"/>
              <a:t>VerFormer</a:t>
            </a:r>
            <a:r>
              <a:rPr lang="zh-CN" altLang="en-US"/>
              <a:t>通过引入</a:t>
            </a:r>
            <a:r>
              <a:rPr lang="en-US" altLang="zh-CN"/>
              <a:t>Vertebrae-aware Global</a:t>
            </a:r>
            <a:r>
              <a:rPr lang="zh-CN" altLang="en-US"/>
              <a:t>（</a:t>
            </a:r>
            <a:r>
              <a:rPr lang="en-US" altLang="zh-CN"/>
              <a:t>VG</a:t>
            </a:r>
            <a:r>
              <a:rPr lang="zh-CN" altLang="en-US"/>
              <a:t>）模块，提高了椎骨分割的准确性。</a:t>
            </a:r>
            <a:endParaRPr lang="zh-CN" altLang="en-US"/>
          </a:p>
          <a:p>
            <a:r>
              <a:rPr lang="en-US" altLang="zh-CN"/>
              <a:t>Transformer</a:t>
            </a:r>
            <a:r>
              <a:rPr lang="zh-CN" altLang="en-US"/>
              <a:t>与</a:t>
            </a:r>
            <a:r>
              <a:rPr lang="en-US" altLang="zh-CN"/>
              <a:t>CNN</a:t>
            </a:r>
            <a:r>
              <a:rPr lang="zh-CN" altLang="en-US"/>
              <a:t>结合：例如，</a:t>
            </a:r>
            <a:r>
              <a:rPr lang="en-US" altLang="zh-CN"/>
              <a:t>TransUNet</a:t>
            </a:r>
            <a:r>
              <a:rPr lang="zh-CN" altLang="en-US"/>
              <a:t>结合了</a:t>
            </a:r>
            <a:r>
              <a:rPr lang="en-US" altLang="zh-CN"/>
              <a:t>ViT</a:t>
            </a:r>
            <a:r>
              <a:rPr lang="zh-CN" altLang="en-US"/>
              <a:t>编码器和</a:t>
            </a:r>
            <a:r>
              <a:rPr lang="en-US" altLang="zh-CN"/>
              <a:t>CNN</a:t>
            </a:r>
            <a:r>
              <a:rPr lang="zh-CN" altLang="en-US"/>
              <a:t>解码器，利用两者的优势实现更准确的分割。</a:t>
            </a:r>
            <a:endParaRPr lang="zh-CN" altLang="en-US"/>
          </a:p>
          <a:p>
            <a:r>
              <a:rPr lang="zh-CN" altLang="en-US"/>
              <a:t>多任务学习：</a:t>
            </a:r>
            <a:endParaRPr lang="zh-CN" altLang="en-US"/>
          </a:p>
          <a:p>
            <a:r>
              <a:rPr lang="zh-CN" altLang="en-US"/>
              <a:t>联合定位与分割：一些方法同时进行椎骨的定位和分割，例如使用</a:t>
            </a:r>
            <a:r>
              <a:rPr lang="en-US" altLang="zh-CN"/>
              <a:t>SpatialConfiguration-Net</a:t>
            </a:r>
            <a:r>
              <a:rPr lang="zh-CN" altLang="en-US"/>
              <a:t>（</a:t>
            </a:r>
            <a:r>
              <a:rPr lang="en-US" altLang="zh-CN"/>
              <a:t>SCN</a:t>
            </a:r>
            <a:r>
              <a:rPr lang="zh-CN" altLang="en-US"/>
              <a:t>）进行椎骨定位，然后使用</a:t>
            </a:r>
            <a:r>
              <a:rPr lang="en-US" altLang="zh-CN"/>
              <a:t>U-Net</a:t>
            </a:r>
            <a:r>
              <a:rPr lang="zh-CN" altLang="en-US"/>
              <a:t>进行分割。这种方法可以提高分割的准确性和效率。</a:t>
            </a:r>
            <a:endParaRPr lang="zh-CN" altLang="en-US"/>
          </a:p>
          <a:p>
            <a:r>
              <a:rPr lang="zh-CN" altLang="en-US"/>
              <a:t>多阶段方法：例如，先使用</a:t>
            </a:r>
            <a:r>
              <a:rPr lang="en-US" altLang="zh-CN"/>
              <a:t>3D U-Net</a:t>
            </a:r>
            <a:r>
              <a:rPr lang="zh-CN" altLang="en-US"/>
              <a:t>生成脊柱中心线的热图，然后使用另一个网络进行椎骨的分割和标记。</a:t>
            </a:r>
            <a:endParaRPr lang="zh-CN" altLang="en-US"/>
          </a:p>
        </p:txBody>
      </p:sp>
      <p:pic>
        <p:nvPicPr>
          <p:cNvPr id="4" name="slide_18.mp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该模型基于</a:t>
            </a:r>
            <a:r>
              <a:rPr lang="en-US" altLang="zh-CN"/>
              <a:t>Vision Transformer</a:t>
            </a:r>
            <a:r>
              <a:rPr lang="zh-CN" altLang="en-US"/>
              <a:t>（</a:t>
            </a:r>
            <a:r>
              <a:rPr lang="en-US" altLang="zh-CN"/>
              <a:t>ViT</a:t>
            </a:r>
            <a:r>
              <a:rPr lang="zh-CN" altLang="en-US"/>
              <a:t>），通过引入一种新的</a:t>
            </a:r>
            <a:r>
              <a:rPr lang="en-US" altLang="zh-CN"/>
              <a:t>Vertebrae-aware Global</a:t>
            </a:r>
            <a:r>
              <a:rPr lang="zh-CN" altLang="en-US"/>
              <a:t>（</a:t>
            </a:r>
            <a:r>
              <a:rPr lang="en-US" altLang="zh-CN"/>
              <a:t>VG</a:t>
            </a:r>
            <a:r>
              <a:rPr lang="zh-CN" altLang="en-US"/>
              <a:t>）模块，显著提高了脊柱分割的准确性。</a:t>
            </a:r>
            <a:endParaRPr lang="zh-CN" altLang="en-US"/>
          </a:p>
          <a:p>
            <a:r>
              <a:rPr lang="en-US" altLang="zh-CN"/>
              <a:t>VerFormer</a:t>
            </a:r>
            <a:r>
              <a:rPr lang="zh-CN" altLang="en-US"/>
              <a:t>模型的核心是一个新型的</a:t>
            </a:r>
            <a:r>
              <a:rPr lang="en-US" altLang="zh-CN"/>
              <a:t>Vertebrae-aware Global</a:t>
            </a:r>
            <a:r>
              <a:rPr lang="zh-CN" altLang="en-US"/>
              <a:t>（</a:t>
            </a:r>
            <a:r>
              <a:rPr lang="en-US" altLang="zh-CN"/>
              <a:t>VG</a:t>
            </a:r>
            <a:r>
              <a:rPr lang="zh-CN" altLang="en-US"/>
              <a:t>）模块，该模块通过</a:t>
            </a:r>
            <a:r>
              <a:rPr lang="en-US" altLang="zh-CN"/>
              <a:t>Vertebrae-aware Global Query</a:t>
            </a:r>
            <a:r>
              <a:rPr lang="zh-CN" altLang="en-US"/>
              <a:t>（</a:t>
            </a:r>
            <a:r>
              <a:rPr lang="en-US" altLang="zh-CN"/>
              <a:t>VGQ</a:t>
            </a:r>
            <a:r>
              <a:rPr lang="zh-CN" altLang="en-US"/>
              <a:t>）子模块提取与椎体相关的全局上下文信息，并将其融入到多头自注意力模块中，以突出椎体相关的图像区域，从而提高分割精度。</a:t>
            </a:r>
            <a:endParaRPr lang="zh-CN" altLang="en-US"/>
          </a:p>
          <a:p>
            <a:r>
              <a:rPr lang="en-US" altLang="zh-CN"/>
              <a:t>VerFormer</a:t>
            </a:r>
            <a:r>
              <a:rPr lang="zh-CN" altLang="en-US"/>
              <a:t>的整体架构基于</a:t>
            </a:r>
            <a:r>
              <a:rPr lang="en-US" altLang="zh-CN"/>
              <a:t>U</a:t>
            </a:r>
            <a:r>
              <a:rPr lang="zh-CN" altLang="en-US"/>
              <a:t>形编码器</a:t>
            </a:r>
            <a:r>
              <a:rPr lang="en-US" altLang="zh-CN"/>
              <a:t>-</a:t>
            </a:r>
            <a:r>
              <a:rPr lang="zh-CN" altLang="en-US"/>
              <a:t>解码器结构，包含编码器、瓶颈层和解码器，每个阶段均包含两个</a:t>
            </a:r>
            <a:r>
              <a:rPr lang="en-US" altLang="zh-CN"/>
              <a:t>VG</a:t>
            </a:r>
            <a:r>
              <a:rPr lang="zh-CN" altLang="en-US"/>
              <a:t>模块。模型输入为</a:t>
            </a:r>
            <a:r>
              <a:rPr lang="en-US" altLang="zh-CN"/>
              <a:t>224</a:t>
            </a:r>
            <a:r>
              <a:rPr lang="en-US" altLang="en-US"/>
              <a:t>×</a:t>
            </a:r>
            <a:r>
              <a:rPr lang="en-US" altLang="zh-CN"/>
              <a:t>224</a:t>
            </a:r>
            <a:r>
              <a:rPr lang="zh-CN" altLang="en-US"/>
              <a:t>的图像块，通过多尺度特征提取和上采样操作恢复到原始尺寸，并输出像素级分割预测。</a:t>
            </a:r>
            <a:endParaRPr lang="zh-CN" altLang="en-US"/>
          </a:p>
        </p:txBody>
      </p:sp>
      <p:pic>
        <p:nvPicPr>
          <p:cNvPr id="4" name="slide_2.mp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9095" y="1490345"/>
            <a:ext cx="4766945" cy="44119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6725" y="5935980"/>
            <a:ext cx="4895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The overall architecture of the VerFormer.       	encoder, bottleneck, decoder. 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860" y="1563370"/>
            <a:ext cx="5046345" cy="40881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47660" y="5839460"/>
            <a:ext cx="313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VGQ model</a:t>
            </a:r>
            <a:endParaRPr lang="en-US" altLang="zh-CN"/>
          </a:p>
        </p:txBody>
      </p:sp>
      <p:pic>
        <p:nvPicPr>
          <p:cNvPr id="8" name="slide_3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2840" y="1490345"/>
            <a:ext cx="7666355" cy="4759325"/>
          </a:xfrm>
          <a:prstGeom prst="rect">
            <a:avLst/>
          </a:prstGeom>
        </p:spPr>
      </p:pic>
      <p:pic>
        <p:nvPicPr>
          <p:cNvPr id="5" name="slide_4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result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实验使用了两个公开的脊柱</a:t>
            </a:r>
            <a:r>
              <a:rPr lang="en-US" altLang="zh-CN"/>
              <a:t>CT</a:t>
            </a:r>
            <a:r>
              <a:rPr lang="zh-CN" altLang="en-US"/>
              <a:t>分割数据集：</a:t>
            </a:r>
            <a:r>
              <a:rPr lang="en-US" altLang="zh-CN"/>
              <a:t>VerSe 2019</a:t>
            </a:r>
            <a:r>
              <a:rPr lang="zh-CN" altLang="en-US"/>
              <a:t>和</a:t>
            </a:r>
            <a:r>
              <a:rPr lang="en-US" altLang="zh-CN"/>
              <a:t>VerSe 2020</a:t>
            </a:r>
            <a:endParaRPr lang="en-US" altLang="zh-CN"/>
          </a:p>
          <a:p>
            <a:r>
              <a:rPr lang="en-US" altLang="zh-CN"/>
              <a:t>VerFormer</a:t>
            </a:r>
            <a:r>
              <a:rPr lang="zh-CN" altLang="en-US"/>
              <a:t>在两个数据集上的表现均优于</a:t>
            </a:r>
            <a:r>
              <a:rPr lang="en-US" altLang="zh-CN"/>
              <a:t>12</a:t>
            </a:r>
            <a:r>
              <a:rPr lang="zh-CN" altLang="en-US"/>
              <a:t>种现有的最先进的分割方法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120" y="2542540"/>
            <a:ext cx="10271125" cy="3957955"/>
          </a:xfrm>
          <a:prstGeom prst="rect">
            <a:avLst/>
          </a:prstGeom>
        </p:spPr>
      </p:pic>
      <p:pic>
        <p:nvPicPr>
          <p:cNvPr id="5" name="slide_5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en-US" altLang="zh-CN" sz="3555"/>
              <a:t>Lumbar and Thoracic Vertebrae Segmentation in CT Scans Using</a:t>
            </a:r>
            <a:br>
              <a:rPr lang="en-US" altLang="zh-CN" sz="3555"/>
            </a:br>
            <a:r>
              <a:rPr lang="en-US" altLang="zh-CN" sz="3555"/>
              <a:t>a 3D Multi-Object Localization and Segmentation CNN</a:t>
            </a:r>
            <a:endParaRPr lang="en-US" altLang="zh-CN" sz="3555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924560" y="3560445"/>
            <a:ext cx="10791825" cy="1472565"/>
          </a:xfrm>
        </p:spPr>
        <p:txBody>
          <a:bodyPr/>
          <a:p>
            <a:r>
              <a:rPr lang="zh-CN" altLang="en-US"/>
              <a:t>使用</a:t>
            </a:r>
            <a:r>
              <a:rPr lang="en-US" altLang="zh-CN"/>
              <a:t> 3D </a:t>
            </a:r>
            <a:r>
              <a:rPr lang="zh-CN" altLang="en-US"/>
              <a:t>多对象定位和分割</a:t>
            </a:r>
            <a:r>
              <a:rPr lang="en-US" altLang="zh-CN"/>
              <a:t> CNN </a:t>
            </a:r>
            <a:r>
              <a:rPr lang="zh-CN" altLang="en-US"/>
              <a:t>在</a:t>
            </a:r>
            <a:r>
              <a:rPr lang="en-US" altLang="zh-CN"/>
              <a:t> CT </a:t>
            </a:r>
            <a:r>
              <a:rPr lang="zh-CN" altLang="en-US"/>
              <a:t>扫描中进行腰椎和胸椎分割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481455" y="4476750"/>
            <a:ext cx="9013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 Xiong, SA Graves, BA Gross, JM Buatti, RR Beichel - Tomography, 2024 - mdpi.com</a:t>
            </a:r>
            <a:endParaRPr lang="en-US" altLang="zh-CN"/>
          </a:p>
        </p:txBody>
      </p:sp>
      <p:pic>
        <p:nvPicPr>
          <p:cNvPr id="5" name="slide_6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研究者提出了一种基于单个低复杂度</a:t>
            </a:r>
            <a:r>
              <a:rPr lang="en-US" altLang="zh-CN"/>
              <a:t>CNN</a:t>
            </a:r>
            <a:r>
              <a:rPr lang="zh-CN" altLang="en-US"/>
              <a:t>架构的自动化</a:t>
            </a:r>
            <a:r>
              <a:rPr lang="en-US" altLang="zh-CN"/>
              <a:t>3D</a:t>
            </a:r>
            <a:r>
              <a:rPr lang="zh-CN" altLang="en-US"/>
              <a:t>分割方法，该方法即使在特定应用的训练数据有限的情况下也能表现良好。该方法基于体积块处理，能够处理任意大小的扫描。对于每个块，它同时执行分割和估计多达三个椎体中心位置，这使得在临床使用中所需的高分割精度成为可能。该方法使用了</a:t>
            </a:r>
            <a:r>
              <a:rPr lang="en-US" altLang="zh-CN"/>
              <a:t>1763</a:t>
            </a:r>
            <a:r>
              <a:rPr lang="zh-CN" altLang="en-US"/>
              <a:t>个椎体进行性能评估</a:t>
            </a:r>
            <a:endParaRPr lang="zh-CN" altLang="en-US"/>
          </a:p>
          <a:p>
            <a:r>
              <a:rPr lang="zh-CN" altLang="en-US"/>
              <a:t>该方法的核心是一个结合了分割和定位组件的</a:t>
            </a:r>
            <a:r>
              <a:rPr lang="en-US" altLang="zh-CN"/>
              <a:t>CNN</a:t>
            </a:r>
            <a:r>
              <a:rPr lang="zh-CN" altLang="en-US"/>
              <a:t>。分割组件使用了一个修改版的</a:t>
            </a:r>
            <a:r>
              <a:rPr lang="en-US" altLang="zh-CN"/>
              <a:t>3D U-Net</a:t>
            </a:r>
            <a:r>
              <a:rPr lang="zh-CN" altLang="en-US"/>
              <a:t>，替换了</a:t>
            </a:r>
            <a:r>
              <a:rPr lang="en-US" altLang="zh-CN"/>
              <a:t>ReLU</a:t>
            </a:r>
            <a:r>
              <a:rPr lang="zh-CN" altLang="en-US"/>
              <a:t>激活函数为</a:t>
            </a:r>
            <a:r>
              <a:rPr lang="en-US" altLang="zh-CN"/>
              <a:t>Leaky ReLU</a:t>
            </a:r>
            <a:r>
              <a:rPr lang="zh-CN" altLang="en-US"/>
              <a:t>，并将批量归一化替换为实例归一化。定位组件是一个卷积回归网络，它接收</a:t>
            </a:r>
            <a:r>
              <a:rPr lang="en-US" altLang="zh-CN"/>
              <a:t>CNN</a:t>
            </a:r>
            <a:r>
              <a:rPr lang="zh-CN" altLang="en-US"/>
              <a:t>瓶颈数据作为输入，并输出一个</a:t>
            </a:r>
            <a:r>
              <a:rPr lang="en-US" altLang="zh-CN"/>
              <a:t>1</a:t>
            </a:r>
            <a:r>
              <a:rPr lang="en-US" altLang="en-US"/>
              <a:t>×</a:t>
            </a:r>
            <a:r>
              <a:rPr lang="en-US" altLang="zh-CN"/>
              <a:t>12</a:t>
            </a:r>
            <a:r>
              <a:rPr lang="zh-CN" altLang="en-US"/>
              <a:t>的向量，表示三个连续椎体中心的位置和置信度分数。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slide_7.mp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705" y="1313815"/>
            <a:ext cx="10347325" cy="46266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1330" y="6202045"/>
            <a:ext cx="4340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segmentation component (parts A and B) 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518150" y="6202045"/>
            <a:ext cx="5880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regression component for localization (parts A and C)</a:t>
            </a:r>
            <a:endParaRPr lang="en-US" altLang="zh-CN"/>
          </a:p>
        </p:txBody>
      </p:sp>
      <p:pic>
        <p:nvPicPr>
          <p:cNvPr id="7" name="slide_8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result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研究者使用加权</a:t>
            </a:r>
            <a:r>
              <a:rPr lang="en-US" altLang="zh-CN"/>
              <a:t>k</a:t>
            </a:r>
            <a:r>
              <a:rPr lang="zh-CN" altLang="en-US"/>
              <a:t>均值聚类算法，结合预测的中心位置和置信度分数，计算最终的椎体中心。通过定义一个目标函数，利用训练数据集中相邻椎体中心之间的距离分布，选择最优的聚类数量</a:t>
            </a:r>
            <a:r>
              <a:rPr lang="en-US" altLang="zh-CN"/>
              <a:t>k</a:t>
            </a:r>
            <a:r>
              <a:rPr lang="zh-CN" altLang="en-US"/>
              <a:t>。最后，使用种子水算法和形态学膨胀来分离连接的椎体，并恢复缺失的椎体。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实验使用了两种不同类型的数据集：爱荷华数据集和</a:t>
            </a:r>
            <a:r>
              <a:rPr lang="en-US" altLang="zh-CN"/>
              <a:t>VerSe2020</a:t>
            </a:r>
            <a:r>
              <a:rPr lang="zh-CN" altLang="en-US"/>
              <a:t>数据集。</a:t>
            </a:r>
            <a:endParaRPr lang="zh-CN" altLang="en-US"/>
          </a:p>
          <a:p>
            <a:r>
              <a:rPr lang="zh-CN" altLang="en-US"/>
              <a:t>在爱荷华数据集上，</a:t>
            </a:r>
            <a:r>
              <a:rPr lang="en-US" altLang="zh-CN"/>
              <a:t>Dice</a:t>
            </a:r>
            <a:r>
              <a:rPr lang="zh-CN" altLang="en-US"/>
              <a:t>系数为</a:t>
            </a:r>
            <a:r>
              <a:rPr lang="en-US" altLang="zh-CN"/>
              <a:t>0.921 </a:t>
            </a:r>
            <a:r>
              <a:rPr lang="en-US" altLang="en-US"/>
              <a:t>±</a:t>
            </a:r>
            <a:r>
              <a:rPr lang="en-US" altLang="zh-CN"/>
              <a:t> 0.047</a:t>
            </a:r>
            <a:r>
              <a:rPr lang="zh-CN" altLang="en-US"/>
              <a:t>，有符号距离误差为</a:t>
            </a:r>
            <a:r>
              <a:rPr lang="en-US" altLang="zh-CN"/>
              <a:t>0.271 </a:t>
            </a:r>
            <a:r>
              <a:rPr lang="en-US" altLang="en-US"/>
              <a:t>±</a:t>
            </a:r>
            <a:r>
              <a:rPr lang="en-US" altLang="zh-CN"/>
              <a:t> 0.748 mm</a:t>
            </a:r>
            <a:r>
              <a:rPr lang="zh-CN" altLang="en-US"/>
              <a:t>。在</a:t>
            </a:r>
            <a:r>
              <a:rPr lang="en-US" altLang="zh-CN"/>
              <a:t>VerSe2020</a:t>
            </a:r>
            <a:r>
              <a:rPr lang="zh-CN" altLang="en-US"/>
              <a:t>数据集上，</a:t>
            </a:r>
            <a:r>
              <a:rPr lang="en-US" altLang="zh-CN"/>
              <a:t>Dice</a:t>
            </a:r>
            <a:r>
              <a:rPr lang="zh-CN" altLang="en-US"/>
              <a:t>系数为</a:t>
            </a:r>
            <a:r>
              <a:rPr lang="en-US" altLang="zh-CN"/>
              <a:t>0.940 </a:t>
            </a:r>
            <a:r>
              <a:rPr lang="en-US" altLang="en-US"/>
              <a:t>±</a:t>
            </a:r>
            <a:r>
              <a:rPr lang="en-US" altLang="zh-CN"/>
              <a:t> 0.065</a:t>
            </a:r>
            <a:r>
              <a:rPr lang="zh-CN" altLang="en-US"/>
              <a:t>，有符号距离误差为</a:t>
            </a:r>
            <a:r>
              <a:rPr lang="en-US" altLang="zh-CN"/>
              <a:t>0.109 </a:t>
            </a:r>
            <a:r>
              <a:rPr lang="en-US" altLang="en-US"/>
              <a:t>±</a:t>
            </a:r>
            <a:r>
              <a:rPr lang="en-US" altLang="zh-CN"/>
              <a:t> 0.301 mm</a:t>
            </a:r>
            <a:r>
              <a:rPr lang="zh-CN" altLang="en-US"/>
              <a:t>。与其他在</a:t>
            </a:r>
            <a:r>
              <a:rPr lang="en-US" altLang="zh-CN"/>
              <a:t>VerSe</a:t>
            </a:r>
            <a:r>
              <a:rPr lang="zh-CN" altLang="en-US"/>
              <a:t>数据上验证的方法相比，该方法实现了更好的整体分割性能。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685" y="5147310"/>
            <a:ext cx="9986645" cy="1170940"/>
          </a:xfrm>
          <a:prstGeom prst="rect">
            <a:avLst/>
          </a:prstGeom>
        </p:spPr>
      </p:pic>
      <p:pic>
        <p:nvPicPr>
          <p:cNvPr id="5" name="slide_9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3176</Words>
  <Application>WPS 演示</Application>
  <PresentationFormat>宽屏</PresentationFormat>
  <Paragraphs>98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VerFormer: Vertebrae-Aware Transformer for Automatic Spine Segmentation from CT Images </vt:lpstr>
      <vt:lpstr>method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佳</cp:lastModifiedBy>
  <cp:revision>157</cp:revision>
  <dcterms:created xsi:type="dcterms:W3CDTF">2019-06-19T02:08:00Z</dcterms:created>
  <dcterms:modified xsi:type="dcterms:W3CDTF">2025-02-12T12:09:38Z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C339AE42FA5A4A32B893117F435377E8_11</vt:lpwstr>
  </property>
</Properties>
</file>